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4"/>
  </p:notesMasterIdLst>
  <p:sldIdLst>
    <p:sldId id="256" r:id="rId2"/>
    <p:sldId id="271" r:id="rId3"/>
    <p:sldId id="302" r:id="rId4"/>
    <p:sldId id="291" r:id="rId5"/>
    <p:sldId id="301" r:id="rId6"/>
    <p:sldId id="303" r:id="rId7"/>
    <p:sldId id="304" r:id="rId8"/>
    <p:sldId id="305" r:id="rId9"/>
    <p:sldId id="309" r:id="rId10"/>
    <p:sldId id="306" r:id="rId11"/>
    <p:sldId id="307" r:id="rId12"/>
    <p:sldId id="31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638800"/>
            <a:ext cx="8382000" cy="738237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KOORDINACIONI NIVO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210" y="228600"/>
            <a:ext cx="6972299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228601"/>
            <a:ext cx="5456693" cy="652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55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0" y="228601"/>
            <a:ext cx="5442208" cy="641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50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645F8-62B4-F8AE-8625-B0D7C3D54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752CB5-3352-078D-2D71-FABEF3DFD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8392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1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9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9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3E40DD-A7B8-F24E-A05F-1B2650927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89" y="241444"/>
            <a:ext cx="2646511" cy="454152"/>
          </a:xfrm>
        </p:spPr>
        <p:txBody>
          <a:bodyPr>
            <a:normAutofit fontScale="90000"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Organizacioni 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nivoi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AEA495B3-A512-0337-37B9-A0D6AEF33962}"/>
              </a:ext>
            </a:extLst>
          </p:cNvPr>
          <p:cNvSpPr/>
          <p:nvPr/>
        </p:nvSpPr>
        <p:spPr>
          <a:xfrm>
            <a:off x="2362200" y="1676400"/>
            <a:ext cx="7620000" cy="5029200"/>
          </a:xfrm>
          <a:prstGeom prst="triangle">
            <a:avLst/>
          </a:prstGeom>
          <a:solidFill>
            <a:srgbClr val="00B0F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0183C87-3A9B-D040-1187-0136965742A3}"/>
              </a:ext>
            </a:extLst>
          </p:cNvPr>
          <p:cNvCxnSpPr/>
          <p:nvPr/>
        </p:nvCxnSpPr>
        <p:spPr>
          <a:xfrm>
            <a:off x="4572000" y="3962400"/>
            <a:ext cx="3276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Callout 13">
            <a:extLst>
              <a:ext uri="{FF2B5EF4-FFF2-40B4-BE49-F238E27FC236}">
                <a16:creationId xmlns:a16="http://schemas.microsoft.com/office/drawing/2014/main" id="{F98DA93C-15D5-0D0B-FCCA-8608772DD454}"/>
              </a:ext>
            </a:extLst>
          </p:cNvPr>
          <p:cNvSpPr/>
          <p:nvPr/>
        </p:nvSpPr>
        <p:spPr>
          <a:xfrm>
            <a:off x="6172200" y="1717164"/>
            <a:ext cx="2438400" cy="949836"/>
          </a:xfrm>
          <a:prstGeom prst="wedgeEllipseCallout">
            <a:avLst>
              <a:gd name="adj1" fmla="val -29427"/>
              <a:gd name="adj2" fmla="val 66511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D20BCA-B1FD-DFDE-4C02-720DC84580F6}"/>
              </a:ext>
            </a:extLst>
          </p:cNvPr>
          <p:cNvSpPr/>
          <p:nvPr/>
        </p:nvSpPr>
        <p:spPr>
          <a:xfrm>
            <a:off x="5829297" y="1752600"/>
            <a:ext cx="255270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0776" lvl="2" algn="ctr">
              <a:buSzPct val="80000"/>
            </a:pP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formuliše se </a:t>
            </a:r>
            <a:endParaRPr lang="sr-Latn-RS" sz="2000" dirty="0">
              <a:solidFill>
                <a:prstClr val="black"/>
              </a:solidFill>
              <a:latin typeface="Corbel" pitchFamily="34" charset="0"/>
            </a:endParaRPr>
          </a:p>
          <a:p>
            <a:pPr marL="620776" lvl="2" algn="ctr">
              <a:buSzPct val="80000"/>
            </a:pPr>
            <a:r>
              <a:rPr lang="vi-VN" sz="2400" b="1" dirty="0">
                <a:solidFill>
                  <a:prstClr val="black"/>
                </a:solidFill>
                <a:latin typeface="Corbel" pitchFamily="34" charset="0"/>
              </a:rPr>
              <a:t>Strateški</a:t>
            </a:r>
            <a:r>
              <a:rPr lang="sr-Latn-RS" sz="2400" b="1" dirty="0">
                <a:solidFill>
                  <a:prstClr val="black"/>
                </a:solidFill>
                <a:latin typeface="Corbel" pitchFamily="34" charset="0"/>
              </a:rPr>
              <a:t> </a:t>
            </a:r>
            <a:r>
              <a:rPr lang="vi-VN" sz="2400" b="1" dirty="0">
                <a:solidFill>
                  <a:prstClr val="black"/>
                </a:solidFill>
                <a:latin typeface="Corbel" pitchFamily="34" charset="0"/>
              </a:rPr>
              <a:t>cilj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15" name="Oval Callout 14">
            <a:extLst>
              <a:ext uri="{FF2B5EF4-FFF2-40B4-BE49-F238E27FC236}">
                <a16:creationId xmlns:a16="http://schemas.microsoft.com/office/drawing/2014/main" id="{935216FF-7F8C-CDAA-4FC6-FF0A811E5356}"/>
              </a:ext>
            </a:extLst>
          </p:cNvPr>
          <p:cNvSpPr/>
          <p:nvPr/>
        </p:nvSpPr>
        <p:spPr>
          <a:xfrm>
            <a:off x="6848442" y="2667000"/>
            <a:ext cx="2600358" cy="1003757"/>
          </a:xfrm>
          <a:prstGeom prst="wedgeEllipse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481C5D8-4C3D-7115-9431-D88FA33B8415}"/>
              </a:ext>
            </a:extLst>
          </p:cNvPr>
          <p:cNvSpPr/>
          <p:nvPr/>
        </p:nvSpPr>
        <p:spPr>
          <a:xfrm>
            <a:off x="7117483" y="2743200"/>
            <a:ext cx="20265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kreira se</a:t>
            </a:r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 </a:t>
            </a:r>
          </a:p>
          <a:p>
            <a:pPr algn="ctr"/>
            <a:r>
              <a:rPr lang="vi-VN" sz="2400" b="1" dirty="0">
                <a:solidFill>
                  <a:prstClr val="black"/>
                </a:solidFill>
                <a:latin typeface="Corbel" pitchFamily="34" charset="0"/>
              </a:rPr>
              <a:t>Strateški plan</a:t>
            </a:r>
            <a:endParaRPr lang="en-US" sz="2400" dirty="0"/>
          </a:p>
        </p:txBody>
      </p:sp>
      <p:sp>
        <p:nvSpPr>
          <p:cNvPr id="16" name="Oval Callout 15">
            <a:extLst>
              <a:ext uri="{FF2B5EF4-FFF2-40B4-BE49-F238E27FC236}">
                <a16:creationId xmlns:a16="http://schemas.microsoft.com/office/drawing/2014/main" id="{4456A9A5-42DB-4034-572D-A0EF37971D59}"/>
              </a:ext>
            </a:extLst>
          </p:cNvPr>
          <p:cNvSpPr/>
          <p:nvPr/>
        </p:nvSpPr>
        <p:spPr>
          <a:xfrm flipH="1">
            <a:off x="1904999" y="241444"/>
            <a:ext cx="4648195" cy="2252307"/>
          </a:xfrm>
          <a:prstGeom prst="wedgeEllipseCallout">
            <a:avLst>
              <a:gd name="adj1" fmla="val -37936"/>
              <a:gd name="adj2" fmla="val 58588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393ADDD-5A2F-6694-A68D-0E12E536D946}"/>
              </a:ext>
            </a:extLst>
          </p:cNvPr>
          <p:cNvSpPr/>
          <p:nvPr/>
        </p:nvSpPr>
        <p:spPr>
          <a:xfrm>
            <a:off x="1981200" y="381000"/>
            <a:ext cx="4495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2400" b="1" dirty="0">
                <a:solidFill>
                  <a:prstClr val="black"/>
                </a:solidFill>
                <a:latin typeface="Corbel" pitchFamily="34" charset="0"/>
              </a:rPr>
              <a:t>D</a:t>
            </a:r>
            <a:r>
              <a:rPr lang="vi-VN" sz="2400" b="1" dirty="0">
                <a:solidFill>
                  <a:prstClr val="black"/>
                </a:solidFill>
                <a:latin typeface="Corbel" pitchFamily="34" charset="0"/>
              </a:rPr>
              <a:t>onošenje odluka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 i 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algn="ctr"/>
            <a:r>
              <a:rPr lang="vi-VN" sz="2400" b="1" dirty="0">
                <a:solidFill>
                  <a:prstClr val="black"/>
                </a:solidFill>
                <a:latin typeface="Corbel" pitchFamily="34" charset="0"/>
              </a:rPr>
              <a:t>pravljenje akcionih planova </a:t>
            </a:r>
            <a:endParaRPr lang="sr-Latn-RS" sz="2400" b="1" dirty="0">
              <a:solidFill>
                <a:prstClr val="black"/>
              </a:solidFill>
              <a:latin typeface="Corbel" pitchFamily="34" charset="0"/>
            </a:endParaRPr>
          </a:p>
          <a:p>
            <a:pPr algn="ctr"/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(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razvijanje strategije TV stanice,</a:t>
            </a:r>
            <a:endParaRPr lang="sr-Latn-RS" sz="2000" dirty="0">
              <a:solidFill>
                <a:prstClr val="black"/>
              </a:solidFill>
              <a:latin typeface="Corbel" pitchFamily="34" charset="0"/>
            </a:endParaRPr>
          </a:p>
          <a:p>
            <a:pPr algn="ctr"/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 </a:t>
            </a:r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u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tvrđ</a:t>
            </a:r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i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vanje prioriteta, </a:t>
            </a:r>
            <a:endParaRPr lang="sr-Latn-RS" sz="2000" dirty="0">
              <a:solidFill>
                <a:prstClr val="black"/>
              </a:solidFill>
              <a:latin typeface="Corbel" pitchFamily="34" charset="0"/>
            </a:endParaRPr>
          </a:p>
          <a:p>
            <a:pPr algn="ctr"/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alternativa i </a:t>
            </a:r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  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sistema vrednosti</a:t>
            </a:r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)</a:t>
            </a:r>
            <a:endParaRPr lang="en-US" sz="2000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4F3A7FC-5206-8B62-67F6-CE1F4E4EB9EE}"/>
              </a:ext>
            </a:extLst>
          </p:cNvPr>
          <p:cNvCxnSpPr/>
          <p:nvPr/>
        </p:nvCxnSpPr>
        <p:spPr>
          <a:xfrm>
            <a:off x="3505200" y="5334000"/>
            <a:ext cx="533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Callout 25">
            <a:extLst>
              <a:ext uri="{FF2B5EF4-FFF2-40B4-BE49-F238E27FC236}">
                <a16:creationId xmlns:a16="http://schemas.microsoft.com/office/drawing/2014/main" id="{8C372990-3FE9-1972-B4F5-23303CDBFBB0}"/>
              </a:ext>
            </a:extLst>
          </p:cNvPr>
          <p:cNvSpPr/>
          <p:nvPr/>
        </p:nvSpPr>
        <p:spPr>
          <a:xfrm>
            <a:off x="7401758" y="3882480"/>
            <a:ext cx="4024144" cy="1077218"/>
          </a:xfrm>
          <a:prstGeom prst="wedgeEllipseCallout">
            <a:avLst>
              <a:gd name="adj1" fmla="val -28171"/>
              <a:gd name="adj2" fmla="val 62500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963E9C7-A5A7-A90F-8461-7485FA7E09FD}"/>
              </a:ext>
            </a:extLst>
          </p:cNvPr>
          <p:cNvSpPr/>
          <p:nvPr/>
        </p:nvSpPr>
        <p:spPr>
          <a:xfrm>
            <a:off x="7467600" y="4038600"/>
            <a:ext cx="40426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2400" b="1" dirty="0">
                <a:solidFill>
                  <a:prstClr val="black"/>
                </a:solidFill>
                <a:latin typeface="Corbel" pitchFamily="34" charset="0"/>
              </a:rPr>
              <a:t>Formulisanje konkretnih </a:t>
            </a:r>
          </a:p>
          <a:p>
            <a:pPr algn="ctr"/>
            <a:r>
              <a:rPr lang="sr-Latn-RS" sz="2400" b="1" dirty="0">
                <a:solidFill>
                  <a:prstClr val="black"/>
                </a:solidFill>
                <a:latin typeface="Corbel" pitchFamily="34" charset="0"/>
              </a:rPr>
              <a:t>zadataka</a:t>
            </a:r>
            <a:endParaRPr lang="en-US" sz="2000" b="1" dirty="0"/>
          </a:p>
        </p:txBody>
      </p:sp>
      <p:sp>
        <p:nvSpPr>
          <p:cNvPr id="27" name="Oval Callout 26">
            <a:extLst>
              <a:ext uri="{FF2B5EF4-FFF2-40B4-BE49-F238E27FC236}">
                <a16:creationId xmlns:a16="http://schemas.microsoft.com/office/drawing/2014/main" id="{3DCCBCF5-4B31-9513-532F-A549941618BE}"/>
              </a:ext>
            </a:extLst>
          </p:cNvPr>
          <p:cNvSpPr/>
          <p:nvPr/>
        </p:nvSpPr>
        <p:spPr>
          <a:xfrm flipH="1">
            <a:off x="914400" y="3625082"/>
            <a:ext cx="4226138" cy="1404118"/>
          </a:xfrm>
          <a:prstGeom prst="wedgeEllipseCallout">
            <a:avLst>
              <a:gd name="adj1" fmla="val -32194"/>
              <a:gd name="adj2" fmla="val 61822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60CC6A0-5E49-50A1-08C3-52195D086E4A}"/>
              </a:ext>
            </a:extLst>
          </p:cNvPr>
          <p:cNvSpPr/>
          <p:nvPr/>
        </p:nvSpPr>
        <p:spPr>
          <a:xfrm>
            <a:off x="609602" y="3781203"/>
            <a:ext cx="432894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0776" lvl="2" algn="ctr">
              <a:buSzPct val="80000"/>
            </a:pPr>
            <a:r>
              <a:rPr lang="sr-Latn-RS" sz="2400" b="1" dirty="0">
                <a:solidFill>
                  <a:prstClr val="black"/>
                </a:solidFill>
                <a:latin typeface="Corbel" pitchFamily="34" charset="0"/>
              </a:rPr>
              <a:t>Raščlanjivanje zadataka </a:t>
            </a:r>
          </a:p>
          <a:p>
            <a:pPr marL="620776" lvl="2" algn="ctr">
              <a:buSzPct val="80000"/>
            </a:pP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(planiranje, sprovođenje </a:t>
            </a:r>
            <a:endParaRPr lang="sr-Latn-RS" sz="2000" dirty="0">
              <a:solidFill>
                <a:prstClr val="black"/>
              </a:solidFill>
              <a:latin typeface="Corbel" pitchFamily="34" charset="0"/>
            </a:endParaRPr>
          </a:p>
          <a:p>
            <a:pPr marL="620776" lvl="2" algn="ctr">
              <a:buSzPct val="80000"/>
            </a:pPr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  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i kontrola strateške akcije)</a:t>
            </a:r>
            <a:endParaRPr lang="sr-Latn-RS" sz="20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28" name="Oval Callout 27">
            <a:extLst>
              <a:ext uri="{FF2B5EF4-FFF2-40B4-BE49-F238E27FC236}">
                <a16:creationId xmlns:a16="http://schemas.microsoft.com/office/drawing/2014/main" id="{718BF88D-26CC-FEE3-0F86-694AA05E1F59}"/>
              </a:ext>
            </a:extLst>
          </p:cNvPr>
          <p:cNvSpPr/>
          <p:nvPr/>
        </p:nvSpPr>
        <p:spPr>
          <a:xfrm flipH="1">
            <a:off x="437224" y="5257800"/>
            <a:ext cx="3753775" cy="1207531"/>
          </a:xfrm>
          <a:prstGeom prst="wedgeEllipseCallout">
            <a:avLst>
              <a:gd name="adj1" fmla="val -30475"/>
              <a:gd name="adj2" fmla="val 60399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FAF30C0-B030-23BF-6114-648CD4449540}"/>
              </a:ext>
            </a:extLst>
          </p:cNvPr>
          <p:cNvSpPr/>
          <p:nvPr/>
        </p:nvSpPr>
        <p:spPr>
          <a:xfrm>
            <a:off x="609602" y="5410200"/>
            <a:ext cx="33215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2400" b="1" dirty="0">
                <a:solidFill>
                  <a:prstClr val="black"/>
                </a:solidFill>
                <a:latin typeface="Corbel" pitchFamily="34" charset="0"/>
              </a:rPr>
              <a:t>O</a:t>
            </a:r>
            <a:r>
              <a:rPr lang="vi-VN" sz="2400" b="1" dirty="0">
                <a:solidFill>
                  <a:prstClr val="black"/>
                </a:solidFill>
                <a:latin typeface="Corbel" pitchFamily="34" charset="0"/>
              </a:rPr>
              <a:t>peracionalizacija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algn="ctr"/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(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izvršenje plana kroz zadatke</a:t>
            </a:r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)</a:t>
            </a:r>
            <a:endParaRPr lang="en-US" sz="900" dirty="0"/>
          </a:p>
        </p:txBody>
      </p:sp>
      <p:sp>
        <p:nvSpPr>
          <p:cNvPr id="29" name="Oval Callout 28">
            <a:extLst>
              <a:ext uri="{FF2B5EF4-FFF2-40B4-BE49-F238E27FC236}">
                <a16:creationId xmlns:a16="http://schemas.microsoft.com/office/drawing/2014/main" id="{38B8F6A8-637C-9753-74C4-9BE622023FD3}"/>
              </a:ext>
            </a:extLst>
          </p:cNvPr>
          <p:cNvSpPr/>
          <p:nvPr/>
        </p:nvSpPr>
        <p:spPr>
          <a:xfrm>
            <a:off x="8077200" y="5188298"/>
            <a:ext cx="4024144" cy="1222920"/>
          </a:xfrm>
          <a:prstGeom prst="wedgeEllipseCallout">
            <a:avLst>
              <a:gd name="adj1" fmla="val -35782"/>
              <a:gd name="adj2" fmla="val 5759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E4A3D92-F13D-59C9-3A36-35F2E75CD8E5}"/>
              </a:ext>
            </a:extLst>
          </p:cNvPr>
          <p:cNvSpPr/>
          <p:nvPr/>
        </p:nvSpPr>
        <p:spPr>
          <a:xfrm>
            <a:off x="7620000" y="5334000"/>
            <a:ext cx="45362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0776" lvl="2" algn="ctr">
              <a:buSzPct val="80000"/>
            </a:pPr>
            <a:r>
              <a:rPr lang="sr-Latn-RS" sz="2400" b="1" dirty="0">
                <a:solidFill>
                  <a:prstClr val="black"/>
                </a:solidFill>
                <a:latin typeface="Corbel" pitchFamily="34" charset="0"/>
              </a:rPr>
              <a:t>Sprovođenje  zadataka </a:t>
            </a:r>
          </a:p>
          <a:p>
            <a:pPr marL="620776" lvl="2" algn="ctr">
              <a:buSzPct val="80000"/>
            </a:pPr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(produkcija i distribucija </a:t>
            </a:r>
          </a:p>
          <a:p>
            <a:pPr marL="620776" lvl="2" algn="ctr">
              <a:buSzPct val="80000"/>
            </a:pPr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TV programa)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EF718F-4C20-E207-FA02-DC363381FB6C}"/>
              </a:ext>
            </a:extLst>
          </p:cNvPr>
          <p:cNvSpPr txBox="1"/>
          <p:nvPr/>
        </p:nvSpPr>
        <p:spPr>
          <a:xfrm>
            <a:off x="5105400" y="3505200"/>
            <a:ext cx="2507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STRATEŠKI</a:t>
            </a:r>
            <a:r>
              <a:rPr lang="sr-Latn-R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sr-Latn-RS" sz="2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NIVO</a:t>
            </a:r>
            <a:endParaRPr lang="en-US" sz="20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91E82B3-3ADD-A364-D784-71539A80620E}"/>
              </a:ext>
            </a:extLst>
          </p:cNvPr>
          <p:cNvSpPr txBox="1"/>
          <p:nvPr/>
        </p:nvSpPr>
        <p:spPr>
          <a:xfrm>
            <a:off x="4800600" y="4876800"/>
            <a:ext cx="3321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KOORDINACIONI NIVO</a:t>
            </a:r>
            <a:endParaRPr lang="en-US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30E5EBC-BE63-D592-1678-E93E5EEE1505}"/>
              </a:ext>
            </a:extLst>
          </p:cNvPr>
          <p:cNvSpPr txBox="1"/>
          <p:nvPr/>
        </p:nvSpPr>
        <p:spPr>
          <a:xfrm>
            <a:off x="5064928" y="6324600"/>
            <a:ext cx="27074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OPERATIVNI NIVO</a:t>
            </a:r>
            <a:endParaRPr lang="en-US" sz="24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80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4" grpId="0"/>
      <p:bldP spid="15" grpId="0" animBg="1"/>
      <p:bldP spid="10" grpId="0"/>
      <p:bldP spid="16" grpId="0" animBg="1"/>
      <p:bldP spid="11" grpId="0"/>
      <p:bldP spid="26" grpId="0" animBg="1"/>
      <p:bldP spid="25" grpId="0"/>
      <p:bldP spid="27" grpId="0" animBg="1"/>
      <p:bldP spid="24" grpId="0"/>
      <p:bldP spid="28" grpId="0" animBg="1"/>
      <p:bldP spid="22" grpId="0"/>
      <p:bldP spid="29" grpId="0" animBg="1"/>
      <p:bldP spid="23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 fontScale="92500" lnSpcReduction="2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600" b="1" dirty="0">
                <a:solidFill>
                  <a:srgbClr val="C00000"/>
                </a:solidFill>
              </a:rPr>
              <a:t>Raščlanjuje se celina zadataka na pojedinačne delove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600" dirty="0"/>
              <a:t>Procesom diferencijacije obavlja se proces integracije – povezivanje različitih zadataka koji vode ostvarenju globalnog zadatka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600" dirty="0"/>
              <a:t>Koordinacioni nivo povezuje strateški sa operativnim definišući sledeće elemente: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1546225" lvl="3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b="1" dirty="0">
                <a:solidFill>
                  <a:srgbClr val="C00000"/>
                </a:solidFill>
              </a:rPr>
              <a:t>probleme</a:t>
            </a:r>
          </a:p>
          <a:p>
            <a:pPr marL="1546225" lvl="3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b="1" dirty="0">
                <a:solidFill>
                  <a:srgbClr val="C00000"/>
                </a:solidFill>
              </a:rPr>
              <a:t>predloge i rešenja</a:t>
            </a:r>
          </a:p>
          <a:p>
            <a:pPr marL="1546225" lvl="3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b="1" dirty="0">
                <a:solidFill>
                  <a:srgbClr val="C00000"/>
                </a:solidFill>
              </a:rPr>
              <a:t>inicijative i uvođenje promena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Koordinacioni nivo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733800"/>
            <a:ext cx="23622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887200" cy="5334000"/>
          </a:xfrm>
        </p:spPr>
        <p:txBody>
          <a:bodyPr>
            <a:normAutofit fontScale="92500"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600" dirty="0">
                <a:latin typeface="Corbel" pitchFamily="34" charset="0"/>
              </a:rPr>
              <a:t>reguli</a:t>
            </a:r>
            <a:r>
              <a:rPr lang="sr-Latn-RS" sz="2600" dirty="0">
                <a:latin typeface="Corbel" pitchFamily="34" charset="0"/>
              </a:rPr>
              <a:t>še</a:t>
            </a:r>
            <a:r>
              <a:rPr lang="vi-VN" sz="2600" dirty="0">
                <a:latin typeface="Corbel" pitchFamily="34" charset="0"/>
              </a:rPr>
              <a:t> celine procesa u TV stanici koji određuju organizaciju na svim </a:t>
            </a:r>
            <a:r>
              <a:rPr lang="sr-Latn-RS" sz="2600" dirty="0">
                <a:latin typeface="Corbel" pitchFamily="34" charset="0"/>
              </a:rPr>
              <a:t>org. </a:t>
            </a:r>
            <a:r>
              <a:rPr lang="vi-VN" sz="2600" dirty="0">
                <a:latin typeface="Corbel" pitchFamily="34" charset="0"/>
              </a:rPr>
              <a:t>nivoima, koji su od vitalnog značaja za neposrednu realizaciju - TV produkciju kroz sledeće aktivnosti</a:t>
            </a:r>
            <a:r>
              <a:rPr lang="sr-Latn-RS" sz="2600" dirty="0">
                <a:latin typeface="Corbel" pitchFamily="34" charset="0"/>
              </a:rPr>
              <a:t>:</a:t>
            </a:r>
            <a:endParaRPr lang="hr-HR" sz="2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4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4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400" dirty="0"/>
          </a:p>
          <a:p>
            <a:pPr marL="1182688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ustanoviti ravnotežu između poslova koje treba obaviti</a:t>
            </a:r>
            <a:endParaRPr lang="sr-Latn-RS" sz="2600" b="1" dirty="0">
              <a:solidFill>
                <a:srgbClr val="C00000"/>
              </a:solidFill>
              <a:latin typeface="Corbel" pitchFamily="34" charset="0"/>
            </a:endParaRPr>
          </a:p>
          <a:p>
            <a:pPr marL="896938" lvl="3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vi-VN" sz="2200" b="1" dirty="0">
              <a:solidFill>
                <a:srgbClr val="C00000"/>
              </a:solidFill>
              <a:latin typeface="Corbel" pitchFamily="34" charset="0"/>
            </a:endParaRPr>
          </a:p>
          <a:p>
            <a:pPr marL="1182688" lvl="3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upotrebiti organizacione veštine pri obavljanju </a:t>
            </a:r>
            <a:endParaRPr lang="sr-Latn-RS" sz="2600" b="1" dirty="0">
              <a:solidFill>
                <a:srgbClr val="C00000"/>
              </a:solidFill>
              <a:latin typeface="Corbel" pitchFamily="34" charset="0"/>
            </a:endParaRPr>
          </a:p>
          <a:p>
            <a:pPr marL="896938" lvl="3" indent="0">
              <a:spcBef>
                <a:spcPts val="0"/>
              </a:spcBef>
              <a:buClrTx/>
              <a:buSzPct val="80000"/>
              <a:buNone/>
            </a:pPr>
            <a:r>
              <a:rPr lang="sr-Latn-RS" sz="2600" b="1" dirty="0">
                <a:solidFill>
                  <a:srgbClr val="C00000"/>
                </a:solidFill>
                <a:latin typeface="Corbel" pitchFamily="34" charset="0"/>
              </a:rPr>
              <a:t>	     </a:t>
            </a: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postavljenih zadataka</a:t>
            </a:r>
            <a:endParaRPr lang="sr-Latn-RS" sz="2600" b="1" dirty="0">
              <a:solidFill>
                <a:srgbClr val="C00000"/>
              </a:solidFill>
              <a:latin typeface="Corbel" pitchFamily="34" charset="0"/>
            </a:endParaRPr>
          </a:p>
          <a:p>
            <a:pPr marL="896938" lvl="3" indent="0">
              <a:spcBef>
                <a:spcPts val="0"/>
              </a:spcBef>
              <a:buClrTx/>
              <a:buSzPct val="80000"/>
              <a:buNone/>
            </a:pPr>
            <a:endParaRPr lang="vi-VN" sz="2200" b="1" dirty="0">
              <a:solidFill>
                <a:srgbClr val="C00000"/>
              </a:solidFill>
              <a:latin typeface="Corbel" pitchFamily="34" charset="0"/>
            </a:endParaRPr>
          </a:p>
          <a:p>
            <a:pPr marL="1182688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analizirati i odrediti resurse koje treba uposliti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Koordinacioni nivo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1600" y="2895600"/>
            <a:ext cx="2744302" cy="273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1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1" y="198170"/>
            <a:ext cx="5347495" cy="641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38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152400"/>
            <a:ext cx="5571674" cy="657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4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638800"/>
            <a:ext cx="8382000" cy="835152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OPERATIVNI NIVO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715000"/>
            <a:ext cx="6934200" cy="8351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917" y="152400"/>
            <a:ext cx="8952166" cy="480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18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55000" lnSpcReduction="20000"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4400" b="1" dirty="0">
              <a:solidFill>
                <a:srgbClr val="C00000"/>
              </a:solidFill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4400" b="1" dirty="0">
                <a:solidFill>
                  <a:srgbClr val="C00000"/>
                </a:solidFill>
              </a:rPr>
              <a:t>Utvrđuje i izvršava konkretne organizacione zadatke u cilju sprovođenja utvrđene strategije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3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4400" dirty="0">
                <a:latin typeface="Corbel" pitchFamily="34" charset="0"/>
              </a:rPr>
              <a:t>određen je aktivnostima koje se sprovode radi veće efikasnosti, a koje moraju biti pre svega: </a:t>
            </a:r>
            <a:endParaRPr lang="hr-HR" sz="4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900" dirty="0"/>
          </a:p>
          <a:p>
            <a:pPr marL="1489075" lvl="3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4400" dirty="0"/>
              <a:t>realna</a:t>
            </a:r>
          </a:p>
          <a:p>
            <a:pPr marL="1489075" lvl="3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4400" dirty="0"/>
              <a:t>ostvarljiva</a:t>
            </a:r>
          </a:p>
          <a:p>
            <a:pPr marL="1489075" lvl="3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4400" dirty="0"/>
              <a:t>konkretna</a:t>
            </a:r>
          </a:p>
          <a:p>
            <a:pPr marL="1489075" lvl="3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4400" dirty="0"/>
              <a:t>ekonomski opravdana</a:t>
            </a:r>
          </a:p>
          <a:p>
            <a:pPr marL="1489075" lvl="3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4400" dirty="0"/>
              <a:t>programski opravdana</a:t>
            </a:r>
          </a:p>
          <a:p>
            <a:pPr marL="1489075" lvl="3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4400" dirty="0"/>
              <a:t>merljiva i kontrolisana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Operativni nivo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3406140"/>
            <a:ext cx="237172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9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8110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Zadaci se najčešće utvrđuju za sledeće oblasti: 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1100" dirty="0">
              <a:latin typeface="Corbel" pitchFamily="34" charset="0"/>
            </a:endParaRPr>
          </a:p>
          <a:p>
            <a:pPr marL="1546225" lvl="3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radno mesto</a:t>
            </a:r>
          </a:p>
          <a:p>
            <a:pPr marL="1546225" lvl="3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radni procesi</a:t>
            </a:r>
          </a:p>
          <a:p>
            <a:pPr marL="1546225" lvl="3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realizacija emisije (proizvodnja i emitovanje)</a:t>
            </a:r>
          </a:p>
          <a:p>
            <a:pPr marL="1546225" lvl="3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programska koncepcija</a:t>
            </a:r>
          </a:p>
          <a:p>
            <a:pPr marL="1546225" lvl="3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sektori, službe, odeljenja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Operativni nivo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59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3AB6A-A9D2-429A-6073-C7EC044E8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D3B39-5D1D-77C1-C3CD-896CAFC6B0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447800"/>
            <a:ext cx="118110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1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Normiranje (utvrđivanje prosečnog vremena angažovanja kadrova i tehnike za proizvodnju i emitovanje programa) rezultira normativnim planom za fazu realizacije i finalizacije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9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Normiranje se može izvršiti na osnovu:</a:t>
            </a:r>
          </a:p>
          <a:p>
            <a:pPr marL="15954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prethodnog iskustva</a:t>
            </a:r>
          </a:p>
          <a:p>
            <a:pPr marL="15954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broja obučenosti i kvalitet ljudstva</a:t>
            </a:r>
          </a:p>
          <a:p>
            <a:pPr marL="15954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raspoloživih tehničkih kapaciteta</a:t>
            </a:r>
          </a:p>
          <a:p>
            <a:pPr marL="15954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raspoloživih finansijskih sredstava</a:t>
            </a:r>
          </a:p>
          <a:p>
            <a:pPr marL="15954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programske koncepcije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6F0EE-6C06-4902-3124-68C22589E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Operativni nivo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82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1805</TotalTime>
  <Words>308</Words>
  <Application>Microsoft Office PowerPoint</Application>
  <PresentationFormat>Widescreen</PresentationFormat>
  <Paragraphs>134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KOORDINACIONI NIVO</vt:lpstr>
      <vt:lpstr>Koordinacioni nivo </vt:lpstr>
      <vt:lpstr>Koordinacioni nivo </vt:lpstr>
      <vt:lpstr>PowerPoint Presentation</vt:lpstr>
      <vt:lpstr>PowerPoint Presentation</vt:lpstr>
      <vt:lpstr>OPERATIVNI NIVO</vt:lpstr>
      <vt:lpstr>Operativni nivo </vt:lpstr>
      <vt:lpstr>Operativni nivo </vt:lpstr>
      <vt:lpstr>Operativni nivo </vt:lpstr>
      <vt:lpstr>PowerPoint Presentation</vt:lpstr>
      <vt:lpstr>PowerPoint Presentation</vt:lpstr>
      <vt:lpstr>Organizacioni  nivoi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571</cp:revision>
  <dcterms:created xsi:type="dcterms:W3CDTF">2006-08-16T00:00:00Z</dcterms:created>
  <dcterms:modified xsi:type="dcterms:W3CDTF">2025-08-06T14:33:57Z</dcterms:modified>
</cp:coreProperties>
</file>